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08" y="-84"/>
      </p:cViewPr>
      <p:guideLst>
        <p:guide orient="horz" pos="2160"/>
        <p:guide pos="2880"/>
      </p:guideLst>
    </p:cSldViewPr>
  </p:slideViewPr>
  <p:notesTextViewPr>
    <p:cViewPr>
      <p:scale>
        <a:sx n="100" d="100"/>
        <a:sy n="100" d="100"/>
      </p:scale>
      <p:origin x="0" y="0"/>
    </p:cViewPr>
  </p:notesTextViewPr>
  <p:notesViewPr>
    <p:cSldViewPr>
      <p:cViewPr varScale="1">
        <p:scale>
          <a:sx n="67" d="100"/>
          <a:sy n="67" d="100"/>
        </p:scale>
        <p:origin x="-2784"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3997D8-2E1A-4F60-9192-5C5913E95B10}" type="datetimeFigureOut">
              <a:rPr lang="en-US" smtClean="0"/>
              <a:t>3/29/2010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59D82B-2A96-42F0-8BB5-BB3C6F7EC062}" type="slidenum">
              <a:rPr lang="en-US" smtClean="0"/>
              <a:t>‹#›</a:t>
            </a:fld>
            <a:endParaRPr lang="en-US"/>
          </a:p>
        </p:txBody>
      </p:sp>
    </p:spTree>
    <p:extLst>
      <p:ext uri="{BB962C8B-B14F-4D97-AF65-F5344CB8AC3E}">
        <p14:creationId xmlns:p14="http://schemas.microsoft.com/office/powerpoint/2010/main" val="2310727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B59D82B-2A96-42F0-8BB5-BB3C6F7EC062}"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subTitle" idx="1"/>
          </p:nvPr>
        </p:nvSpPr>
        <p:spPr>
          <a:xfrm>
            <a:off x="1752600" y="4953000"/>
            <a:ext cx="5715000" cy="838200"/>
          </a:xfrm>
        </p:spPr>
        <p:txBody>
          <a:bodyPr/>
          <a:lstStyle>
            <a:lvl1pPr marL="0" indent="0" algn="ctr">
              <a:buFontTx/>
              <a:buNone/>
              <a:defRPr/>
            </a:lvl1pPr>
          </a:lstStyle>
          <a:p>
            <a:r>
              <a:rPr lang="en-US" smtClean="0"/>
              <a:t>Click to edit Master subtitle style</a:t>
            </a:r>
            <a:endParaRPr lang="en-US"/>
          </a:p>
        </p:txBody>
      </p:sp>
      <p:sp>
        <p:nvSpPr>
          <p:cNvPr id="12300" name="Rectangle 12"/>
          <p:cNvSpPr>
            <a:spLocks noGrp="1" noChangeArrowheads="1"/>
          </p:cNvSpPr>
          <p:nvPr>
            <p:ph type="ctrTitle"/>
          </p:nvPr>
        </p:nvSpPr>
        <p:spPr>
          <a:xfrm>
            <a:off x="1752600" y="3352800"/>
            <a:ext cx="5715000" cy="1600200"/>
          </a:xfrm>
        </p:spPr>
        <p:txBody>
          <a:bodyPr/>
          <a:lstStyle>
            <a:lvl1pPr algn="ctr">
              <a:defRPr sz="4800"/>
            </a:lvl1pPr>
          </a:lstStyle>
          <a:p>
            <a:r>
              <a:rPr lang="en-US" smtClean="0"/>
              <a:t>Click to edit Master title style</a:t>
            </a:r>
            <a:endParaRPr lang="en-US"/>
          </a:p>
        </p:txBody>
      </p:sp>
      <p:sp>
        <p:nvSpPr>
          <p:cNvPr id="12301" name="Rectangle 13"/>
          <p:cNvSpPr>
            <a:spLocks noGrp="1" noChangeArrowheads="1"/>
          </p:cNvSpPr>
          <p:nvPr>
            <p:ph type="dt" sz="half" idx="2"/>
          </p:nvPr>
        </p:nvSpPr>
        <p:spPr/>
        <p:txBody>
          <a:bodyPr/>
          <a:lstStyle>
            <a:lvl1pPr>
              <a:defRPr/>
            </a:lvl1pPr>
          </a:lstStyle>
          <a:p>
            <a:fld id="{73E29EE7-A836-44F3-BC45-F216FA9B0BC4}" type="datetimeFigureOut">
              <a:rPr lang="en-US" smtClean="0"/>
              <a:t>3/29/2010</a:t>
            </a:fld>
            <a:endParaRPr lang="en-US"/>
          </a:p>
        </p:txBody>
      </p:sp>
      <p:sp>
        <p:nvSpPr>
          <p:cNvPr id="12302" name="Rectangle 14"/>
          <p:cNvSpPr>
            <a:spLocks noGrp="1" noChangeArrowheads="1"/>
          </p:cNvSpPr>
          <p:nvPr>
            <p:ph type="ftr" sz="quarter" idx="3"/>
          </p:nvPr>
        </p:nvSpPr>
        <p:spPr/>
        <p:txBody>
          <a:bodyPr/>
          <a:lstStyle>
            <a:lvl1pPr>
              <a:defRPr/>
            </a:lvl1pPr>
          </a:lstStyle>
          <a:p>
            <a:endParaRPr lang="en-US"/>
          </a:p>
        </p:txBody>
      </p:sp>
      <p:sp>
        <p:nvSpPr>
          <p:cNvPr id="12303" name="Rectangle 15"/>
          <p:cNvSpPr>
            <a:spLocks noGrp="1" noChangeArrowheads="1"/>
          </p:cNvSpPr>
          <p:nvPr>
            <p:ph type="sldNum" sz="quarter" idx="4"/>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762000"/>
            <a:ext cx="19812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762000"/>
            <a:ext cx="57912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6764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3E29EE7-A836-44F3-BC45-F216FA9B0BC4}" type="datetimeFigureOut">
              <a:rPr lang="en-US" smtClean="0"/>
              <a:t>3/29/2010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C3D78B-DC90-4CBC-87ED-2E792D8660B6}"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bwMode="auto">
          <a:xfrm>
            <a:off x="685800" y="762000"/>
            <a:ext cx="7924800" cy="8794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1269" name="Rectangle 5"/>
          <p:cNvSpPr>
            <a:spLocks noGrp="1" noChangeArrowheads="1"/>
          </p:cNvSpPr>
          <p:nvPr>
            <p:ph type="body" idx="1"/>
          </p:nvPr>
        </p:nvSpPr>
        <p:spPr bwMode="auto">
          <a:xfrm>
            <a:off x="685800" y="1676400"/>
            <a:ext cx="7924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270" name="Rectangle 6"/>
          <p:cNvSpPr>
            <a:spLocks noGrp="1" noChangeArrowheads="1"/>
          </p:cNvSpPr>
          <p:nvPr>
            <p:ph type="dt" sz="half" idx="2"/>
          </p:nvPr>
        </p:nvSpPr>
        <p:spPr bwMode="auto">
          <a:xfrm>
            <a:off x="685800" y="6248400"/>
            <a:ext cx="216535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b="1">
                <a:solidFill>
                  <a:srgbClr xmlns:mc="http://schemas.openxmlformats.org/markup-compatibility/2006" xmlns:a14="http://schemas.microsoft.com/office/drawing/2010/main" val="663300" mc:Ignorable=""/>
                </a:solidFill>
                <a:latin typeface="Century Gothic" pitchFamily="34" charset="0"/>
              </a:defRPr>
            </a:lvl1pPr>
          </a:lstStyle>
          <a:p>
            <a:fld id="{73E29EE7-A836-44F3-BC45-F216FA9B0BC4}" type="datetimeFigureOut">
              <a:rPr lang="en-US" smtClean="0"/>
              <a:t>3/29/2010</a:t>
            </a:fld>
            <a:endParaRPr lang="en-US"/>
          </a:p>
        </p:txBody>
      </p:sp>
      <p:sp>
        <p:nvSpPr>
          <p:cNvPr id="11271" name="Rectangle 7"/>
          <p:cNvSpPr>
            <a:spLocks noGrp="1" noChangeArrowheads="1"/>
          </p:cNvSpPr>
          <p:nvPr>
            <p:ph type="ftr" sz="quarter" idx="3"/>
          </p:nvPr>
        </p:nvSpPr>
        <p:spPr bwMode="auto">
          <a:xfrm>
            <a:off x="3254375" y="624840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b="1">
                <a:solidFill>
                  <a:srgbClr xmlns:mc="http://schemas.openxmlformats.org/markup-compatibility/2006" xmlns:a14="http://schemas.microsoft.com/office/drawing/2010/main" val="663300" mc:Ignorable=""/>
                </a:solidFill>
                <a:latin typeface="Century Gothic" pitchFamily="34" charset="0"/>
              </a:defRPr>
            </a:lvl1pPr>
          </a:lstStyle>
          <a:p>
            <a:endParaRPr lang="en-US"/>
          </a:p>
        </p:txBody>
      </p:sp>
      <p:sp>
        <p:nvSpPr>
          <p:cNvPr id="11272" name="Rectangle 8"/>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b="1">
                <a:solidFill>
                  <a:srgbClr xmlns:mc="http://schemas.openxmlformats.org/markup-compatibility/2006" xmlns:a14="http://schemas.microsoft.com/office/drawing/2010/main" val="663300" mc:Ignorable=""/>
                </a:solidFill>
                <a:latin typeface="Century Gothic" pitchFamily="34" charset="0"/>
              </a:defRPr>
            </a:lvl1pPr>
          </a:lstStyle>
          <a:p>
            <a:fld id="{E2C3D78B-DC90-4CBC-87ED-2E792D8660B6}"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mj-lt"/>
          <a:ea typeface="+mj-ea"/>
          <a:cs typeface="+mj-cs"/>
        </a:defRPr>
      </a:lvl1pPr>
      <a:lvl2pPr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2pPr>
      <a:lvl3pPr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3pPr>
      <a:lvl4pPr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4pPr>
      <a:lvl5pPr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5pPr>
      <a:lvl6pPr marL="457200"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6pPr>
      <a:lvl7pPr marL="914400"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7pPr>
      <a:lvl8pPr marL="1371600"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8pPr>
      <a:lvl9pPr marL="1828800" algn="l" rtl="0" eaLnBrk="1" fontAlgn="base" hangingPunct="1">
        <a:spcBef>
          <a:spcPct val="0"/>
        </a:spcBef>
        <a:spcAft>
          <a:spcPct val="0"/>
        </a:spcAft>
        <a:defRPr sz="3600" b="1">
          <a:solidFill>
            <a:srgbClr xmlns:mc="http://schemas.openxmlformats.org/markup-compatibility/2006" xmlns:a14="http://schemas.microsoft.com/office/drawing/2010/main" val="824100" mc:Ignorable=""/>
          </a:solidFill>
          <a:latin typeface="Garamond" pitchFamily="18" charset="0"/>
        </a:defRPr>
      </a:lvl9pPr>
    </p:titleStyle>
    <p:bodyStyle>
      <a:lvl1pPr marL="447675" indent="-447675" algn="l" rtl="0" eaLnBrk="1" fontAlgn="base" hangingPunct="1">
        <a:spcBef>
          <a:spcPct val="60000"/>
        </a:spcBef>
        <a:spcAft>
          <a:spcPct val="0"/>
        </a:spcAft>
        <a:buClr>
          <a:srgbClr xmlns:mc="http://schemas.openxmlformats.org/markup-compatibility/2006" xmlns:a14="http://schemas.microsoft.com/office/drawing/2010/main" val="663300" mc:Ignorable=""/>
        </a:buClr>
        <a:buChar char="•"/>
        <a:defRPr sz="2000">
          <a:solidFill>
            <a:srgbClr xmlns:mc="http://schemas.openxmlformats.org/markup-compatibility/2006" xmlns:a14="http://schemas.microsoft.com/office/drawing/2010/main" val="824100" mc:Ignorable=""/>
          </a:solidFill>
          <a:latin typeface="+mn-lt"/>
          <a:ea typeface="+mn-ea"/>
          <a:cs typeface="+mn-cs"/>
        </a:defRPr>
      </a:lvl1pPr>
      <a:lvl2pPr marL="889000" indent="-439738"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a:solidFill>
            <a:srgbClr xmlns:mc="http://schemas.openxmlformats.org/markup-compatibility/2006" xmlns:a14="http://schemas.microsoft.com/office/drawing/2010/main" val="824100" mc:Ignorable=""/>
          </a:solidFill>
          <a:latin typeface="+mn-lt"/>
        </a:defRPr>
      </a:lvl2pPr>
      <a:lvl3pPr marL="1293813" indent="-403225"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600">
          <a:solidFill>
            <a:srgbClr xmlns:mc="http://schemas.openxmlformats.org/markup-compatibility/2006" xmlns:a14="http://schemas.microsoft.com/office/drawing/2010/main" val="824100" mc:Ignorable=""/>
          </a:solidFill>
          <a:latin typeface="+mn-lt"/>
        </a:defRPr>
      </a:lvl3pPr>
      <a:lvl4pPr marL="1681163" indent="-385763"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4pPr>
      <a:lvl5pPr marL="2070100" indent="-387350"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5pPr>
      <a:lvl6pPr marL="2527300" indent="-387350"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6pPr>
      <a:lvl7pPr marL="2984500" indent="-387350"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7pPr>
      <a:lvl8pPr marL="3441700" indent="-387350"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8pPr>
      <a:lvl9pPr marL="3898900" indent="-387350" algn="l" rtl="0" eaLnBrk="1" fontAlgn="base" hangingPunct="1">
        <a:spcBef>
          <a:spcPct val="20000"/>
        </a:spcBef>
        <a:spcAft>
          <a:spcPct val="0"/>
        </a:spcAft>
        <a:buClr>
          <a:srgbClr xmlns:mc="http://schemas.openxmlformats.org/markup-compatibility/2006" xmlns:a14="http://schemas.microsoft.com/office/drawing/2010/main" val="663300" mc:Ignorable=""/>
        </a:buClr>
        <a:buChar char="•"/>
        <a:defRPr sz="1400">
          <a:solidFill>
            <a:srgbClr xmlns:mc="http://schemas.openxmlformats.org/markup-compatibility/2006" xmlns:a14="http://schemas.microsoft.com/office/drawing/2010/main" val="824100" mc:Ignorabl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2" name="Title 1"/>
          <p:cNvSpPr>
            <a:spLocks noGrp="1"/>
          </p:cNvSpPr>
          <p:nvPr>
            <p:ph type="ctrTitle"/>
          </p:nvPr>
        </p:nvSpPr>
        <p:spPr/>
        <p:txBody>
          <a:bodyPr/>
          <a:lstStyle/>
          <a:p>
            <a:r>
              <a:rPr lang="en-US" dirty="0" smtClean="0"/>
              <a:t>Welcome to Speech</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nodePh="1">
                                  <p:stCondLst>
                                    <p:cond delay="0"/>
                                  </p:stCondLst>
                                  <p:endCondLst>
                                    <p:cond evt="begin" delay="0">
                                      <p:tn val="11"/>
                                    </p:cond>
                                  </p:end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Expectations regarding written work</a:t>
            </a:r>
            <a:endParaRPr lang="en-US" dirty="0"/>
          </a:p>
        </p:txBody>
      </p:sp>
      <p:sp>
        <p:nvSpPr>
          <p:cNvPr id="3" name="Content Placeholder 2"/>
          <p:cNvSpPr>
            <a:spLocks noGrp="1"/>
          </p:cNvSpPr>
          <p:nvPr>
            <p:ph idx="1"/>
          </p:nvPr>
        </p:nvSpPr>
        <p:spPr/>
        <p:txBody>
          <a:bodyPr/>
          <a:lstStyle/>
          <a:p>
            <a:r>
              <a:rPr lang="en-US" dirty="0"/>
              <a:t>All speeches must be typed.  They should be in 12-point font, with 1-inch margins.  Handwritten work will be accepted for daily assignments and outlines only.  The following criteria apply to all speeches:</a:t>
            </a:r>
          </a:p>
          <a:p>
            <a:pPr lvl="0">
              <a:spcBef>
                <a:spcPts val="0"/>
              </a:spcBef>
            </a:pPr>
            <a:r>
              <a:rPr lang="en-US" dirty="0"/>
              <a:t>Topic must be appropriate to the listening audience.</a:t>
            </a:r>
          </a:p>
          <a:p>
            <a:pPr lvl="0">
              <a:spcBef>
                <a:spcPts val="0"/>
              </a:spcBef>
            </a:pPr>
            <a:r>
              <a:rPr lang="en-US" dirty="0"/>
              <a:t>Topic must be clearly developed with main ideas or points with sufficient supporting material.</a:t>
            </a:r>
          </a:p>
          <a:p>
            <a:pPr lvl="0">
              <a:spcBef>
                <a:spcPts val="0"/>
              </a:spcBef>
            </a:pPr>
            <a:r>
              <a:rPr lang="en-US" dirty="0"/>
              <a:t>Paper must be original and conform to the genre of the written assignment (i.e. persuasive, informative, etc.).</a:t>
            </a:r>
          </a:p>
          <a:p>
            <a:pPr lvl="0">
              <a:spcBef>
                <a:spcPts val="0"/>
              </a:spcBef>
            </a:pPr>
            <a:r>
              <a:rPr lang="en-US" dirty="0"/>
              <a:t>Paper must follow the guidelines set out in the assignment (i.e.: number of pages, date paper was due, type of topic, etc.).</a:t>
            </a:r>
          </a:p>
          <a:p>
            <a:pPr lvl="0">
              <a:spcBef>
                <a:spcPts val="0"/>
              </a:spcBef>
            </a:pPr>
            <a:r>
              <a:rPr lang="en-US" dirty="0"/>
              <a:t>Paper must fulfill fundamental structure requirements of written assignments such as identifiable introduction, body and conclusion.</a:t>
            </a:r>
          </a:p>
          <a:p>
            <a:pPr>
              <a:spcBef>
                <a:spcPts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expectations…</a:t>
            </a:r>
            <a:endParaRPr lang="en-US" dirty="0"/>
          </a:p>
        </p:txBody>
      </p:sp>
      <p:sp>
        <p:nvSpPr>
          <p:cNvPr id="3" name="Content Placeholder 2"/>
          <p:cNvSpPr>
            <a:spLocks noGrp="1"/>
          </p:cNvSpPr>
          <p:nvPr>
            <p:ph idx="1"/>
          </p:nvPr>
        </p:nvSpPr>
        <p:spPr/>
        <p:txBody>
          <a:bodyPr/>
          <a:lstStyle/>
          <a:p>
            <a:pPr lvl="0">
              <a:spcBef>
                <a:spcPts val="0"/>
              </a:spcBef>
            </a:pPr>
            <a:r>
              <a:rPr lang="en-US" dirty="0" smtClean="0"/>
              <a:t>Must use required number of source citations throughout paper.</a:t>
            </a:r>
          </a:p>
          <a:p>
            <a:pPr lvl="0">
              <a:spcBef>
                <a:spcPts val="0"/>
              </a:spcBef>
            </a:pPr>
            <a:r>
              <a:rPr lang="en-US" dirty="0" smtClean="0"/>
              <a:t>Paper must be without grammatical errors, punctuation errors and/or word usage errors – No slang or jargon unless specific to assignment.</a:t>
            </a:r>
          </a:p>
          <a:p>
            <a:pPr lvl="0">
              <a:spcBef>
                <a:spcPts val="0"/>
              </a:spcBef>
            </a:pPr>
            <a:r>
              <a:rPr lang="en-US" dirty="0" smtClean="0"/>
              <a:t>Paper must meet APA or MLA guidelines and standards and (when applicable) have a bibliography that meets same requirements.  (Handouts explaining these guidelines will be distributed and discussed in class)</a:t>
            </a:r>
          </a:p>
          <a:p>
            <a:pPr>
              <a:spcBef>
                <a:spcPts val="0"/>
              </a:spcBef>
            </a:pPr>
            <a:r>
              <a:rPr lang="en-US" dirty="0" smtClean="0"/>
              <a:t>Students will have the opportunity to turn in drafts of their speeches for peer and teacher editing.  However, ultimately it is the student’s responsibility to create a final product with a minimum of spelling, grammar, and punctuation errors.  Papers with more than four errors in any area will be returned, and must be resubmitted with corrections, in order to adhere to the Communication and Theater department’s policy regarding written literacy.</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Speeches</a:t>
            </a:r>
            <a:endParaRPr lang="en-US" dirty="0"/>
          </a:p>
        </p:txBody>
      </p:sp>
      <p:sp>
        <p:nvSpPr>
          <p:cNvPr id="3" name="Content Placeholder 2"/>
          <p:cNvSpPr>
            <a:spLocks noGrp="1"/>
          </p:cNvSpPr>
          <p:nvPr>
            <p:ph idx="1"/>
          </p:nvPr>
        </p:nvSpPr>
        <p:spPr/>
        <p:txBody>
          <a:bodyPr/>
          <a:lstStyle/>
          <a:p>
            <a:pPr>
              <a:buNone/>
            </a:pPr>
            <a:r>
              <a:rPr lang="en-US" dirty="0"/>
              <a:t>The following speeches will be offered this term:</a:t>
            </a:r>
          </a:p>
          <a:p>
            <a:pPr lvl="1"/>
            <a:r>
              <a:rPr lang="en-US" sz="2000" dirty="0"/>
              <a:t>Speech of introduction</a:t>
            </a:r>
          </a:p>
          <a:p>
            <a:pPr lvl="1"/>
            <a:r>
              <a:rPr lang="en-US" sz="2000" dirty="0"/>
              <a:t>Expository (informative) speech</a:t>
            </a:r>
          </a:p>
          <a:p>
            <a:pPr lvl="1"/>
            <a:r>
              <a:rPr lang="en-US" sz="2000" dirty="0"/>
              <a:t>Persuasive speech</a:t>
            </a:r>
          </a:p>
          <a:p>
            <a:pPr lvl="1"/>
            <a:r>
              <a:rPr lang="en-US" sz="2000" dirty="0"/>
              <a:t>Tribute speech</a:t>
            </a:r>
          </a:p>
          <a:p>
            <a:pPr lvl="1"/>
            <a:r>
              <a:rPr lang="en-US" sz="2000" dirty="0"/>
              <a:t>Extemporaneous (unrehearsed) speech</a:t>
            </a:r>
          </a:p>
          <a:p>
            <a:pPr>
              <a:buNone/>
            </a:pPr>
            <a:r>
              <a:rPr lang="en-US" dirty="0"/>
              <a:t>Students will be given a grading rubric for each speech they will present.  Generally, speeches will be graded on ideas and content, organization, delivery, and language.  In addition, speeches must adhere to the guidelines regarding written work (see above).</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assignments</a:t>
            </a:r>
            <a:endParaRPr lang="en-US" dirty="0"/>
          </a:p>
        </p:txBody>
      </p:sp>
      <p:sp>
        <p:nvSpPr>
          <p:cNvPr id="3" name="Content Placeholder 2"/>
          <p:cNvSpPr>
            <a:spLocks noGrp="1"/>
          </p:cNvSpPr>
          <p:nvPr>
            <p:ph idx="1"/>
          </p:nvPr>
        </p:nvSpPr>
        <p:spPr/>
        <p:txBody>
          <a:bodyPr/>
          <a:lstStyle/>
          <a:p>
            <a:r>
              <a:rPr lang="en-US" dirty="0"/>
              <a:t>We will be reading at least one chapter from the textbook per week.  You will be tested on each chapter that we read.  This is a reading intensive course, and I will endeavor to support each of you as much as can.  If you have any concerns, please speak with me privately.</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 rubric</a:t>
            </a:r>
            <a:endParaRPr lang="en-US" dirty="0"/>
          </a:p>
        </p:txBody>
      </p:sp>
      <p:graphicFrame>
        <p:nvGraphicFramePr>
          <p:cNvPr id="5" name="Content Placeholder 4"/>
          <p:cNvGraphicFramePr>
            <a:graphicFrameLocks noGrp="1"/>
          </p:cNvGraphicFramePr>
          <p:nvPr>
            <p:ph idx="1"/>
          </p:nvPr>
        </p:nvGraphicFramePr>
        <p:xfrm>
          <a:off x="685800" y="1676400"/>
          <a:ext cx="7924800" cy="2225040"/>
        </p:xfrm>
        <a:graphic>
          <a:graphicData uri="http://schemas.openxmlformats.org/drawingml/2006/table">
            <a:tbl>
              <a:tblPr firstRow="1" bandRow="1">
                <a:tableStyleId>{5C22544A-7EE6-4342-B048-85BDC9FD1C3A}</a:tableStyleId>
              </a:tblPr>
              <a:tblGrid>
                <a:gridCol w="3962400"/>
                <a:gridCol w="3962400"/>
              </a:tblGrid>
              <a:tr h="370840">
                <a:tc>
                  <a:txBody>
                    <a:bodyPr/>
                    <a:lstStyle/>
                    <a:p>
                      <a:pPr marL="0" marR="0">
                        <a:spcBef>
                          <a:spcPts val="0"/>
                        </a:spcBef>
                        <a:spcAft>
                          <a:spcPts val="0"/>
                        </a:spcAft>
                      </a:pPr>
                      <a:r>
                        <a:rPr lang="en-US" sz="1800" b="1" dirty="0">
                          <a:latin typeface="Calibri"/>
                          <a:ea typeface="Times New Roman"/>
                        </a:rPr>
                        <a:t>Item</a:t>
                      </a:r>
                      <a:endParaRPr lang="en-US" sz="1800" dirty="0">
                        <a:latin typeface="Times New Roman"/>
                        <a:ea typeface="Times New Roman"/>
                      </a:endParaRPr>
                    </a:p>
                  </a:txBody>
                  <a:tcPr marL="68580" marR="68580" marT="0" marB="0"/>
                </a:tc>
                <a:tc>
                  <a:txBody>
                    <a:bodyPr/>
                    <a:lstStyle/>
                    <a:p>
                      <a:pPr marL="0" marR="0">
                        <a:spcBef>
                          <a:spcPts val="0"/>
                        </a:spcBef>
                        <a:spcAft>
                          <a:spcPts val="0"/>
                        </a:spcAft>
                      </a:pPr>
                      <a:r>
                        <a:rPr lang="en-US" sz="1800" b="1">
                          <a:latin typeface="Calibri"/>
                          <a:ea typeface="Times New Roman"/>
                        </a:rPr>
                        <a:t>Percentage of the Grade</a:t>
                      </a:r>
                      <a:endParaRPr lang="en-US" sz="1800">
                        <a:latin typeface="Times New Roman"/>
                        <a:ea typeface="Times New Roman"/>
                      </a:endParaRPr>
                    </a:p>
                  </a:txBody>
                  <a:tcPr marL="68580" marR="68580" marT="0" marB="0"/>
                </a:tc>
              </a:tr>
              <a:tr h="370840">
                <a:tc>
                  <a:txBody>
                    <a:bodyPr/>
                    <a:lstStyle/>
                    <a:p>
                      <a:pPr marL="0" marR="0">
                        <a:spcBef>
                          <a:spcPts val="0"/>
                        </a:spcBef>
                        <a:spcAft>
                          <a:spcPts val="0"/>
                        </a:spcAft>
                      </a:pPr>
                      <a:r>
                        <a:rPr lang="en-US" sz="1800">
                          <a:latin typeface="Calibri"/>
                          <a:ea typeface="Times New Roman"/>
                        </a:rPr>
                        <a:t>Daily work/homework</a:t>
                      </a:r>
                      <a:endParaRPr lang="en-US" sz="1800">
                        <a:latin typeface="Times New Roman"/>
                        <a:ea typeface="Times New Roman"/>
                      </a:endParaRPr>
                    </a:p>
                  </a:txBody>
                  <a:tcPr marL="68580" marR="68580" marT="0" marB="0"/>
                </a:tc>
                <a:tc>
                  <a:txBody>
                    <a:bodyPr/>
                    <a:lstStyle/>
                    <a:p>
                      <a:pPr marL="0" marR="0">
                        <a:spcBef>
                          <a:spcPts val="0"/>
                        </a:spcBef>
                        <a:spcAft>
                          <a:spcPts val="0"/>
                        </a:spcAft>
                      </a:pPr>
                      <a:r>
                        <a:rPr lang="en-US" sz="1800">
                          <a:latin typeface="Calibri"/>
                          <a:ea typeface="Times New Roman"/>
                        </a:rPr>
                        <a:t>15%</a:t>
                      </a:r>
                      <a:endParaRPr lang="en-US" sz="1800">
                        <a:latin typeface="Times New Roman"/>
                        <a:ea typeface="Times New Roman"/>
                      </a:endParaRPr>
                    </a:p>
                  </a:txBody>
                  <a:tcPr marL="68580" marR="68580" marT="0" marB="0"/>
                </a:tc>
              </a:tr>
              <a:tr h="370840">
                <a:tc>
                  <a:txBody>
                    <a:bodyPr/>
                    <a:lstStyle/>
                    <a:p>
                      <a:pPr marL="0" marR="0">
                        <a:spcBef>
                          <a:spcPts val="0"/>
                        </a:spcBef>
                        <a:spcAft>
                          <a:spcPts val="0"/>
                        </a:spcAft>
                      </a:pPr>
                      <a:r>
                        <a:rPr lang="en-US" sz="1800">
                          <a:latin typeface="Calibri"/>
                          <a:ea typeface="Times New Roman"/>
                        </a:rPr>
                        <a:t>Speeches</a:t>
                      </a:r>
                      <a:endParaRPr lang="en-US" sz="1800">
                        <a:latin typeface="Times New Roman"/>
                        <a:ea typeface="Times New Roman"/>
                      </a:endParaRPr>
                    </a:p>
                  </a:txBody>
                  <a:tcPr marL="68580" marR="68580" marT="0" marB="0"/>
                </a:tc>
                <a:tc>
                  <a:txBody>
                    <a:bodyPr/>
                    <a:lstStyle/>
                    <a:p>
                      <a:pPr marL="0" marR="0">
                        <a:spcBef>
                          <a:spcPts val="0"/>
                        </a:spcBef>
                        <a:spcAft>
                          <a:spcPts val="0"/>
                        </a:spcAft>
                      </a:pPr>
                      <a:r>
                        <a:rPr lang="en-US" sz="1800">
                          <a:latin typeface="Calibri"/>
                          <a:ea typeface="Times New Roman"/>
                        </a:rPr>
                        <a:t>40%</a:t>
                      </a:r>
                      <a:endParaRPr lang="en-US" sz="1800">
                        <a:latin typeface="Times New Roman"/>
                        <a:ea typeface="Times New Roman"/>
                      </a:endParaRPr>
                    </a:p>
                  </a:txBody>
                  <a:tcPr marL="68580" marR="68580" marT="0" marB="0"/>
                </a:tc>
              </a:tr>
              <a:tr h="370840">
                <a:tc>
                  <a:txBody>
                    <a:bodyPr/>
                    <a:lstStyle/>
                    <a:p>
                      <a:pPr marL="0" marR="0">
                        <a:spcBef>
                          <a:spcPts val="0"/>
                        </a:spcBef>
                        <a:spcAft>
                          <a:spcPts val="0"/>
                        </a:spcAft>
                      </a:pPr>
                      <a:r>
                        <a:rPr lang="en-US" sz="1800">
                          <a:latin typeface="Calibri"/>
                          <a:ea typeface="Times New Roman"/>
                        </a:rPr>
                        <a:t>Tests</a:t>
                      </a:r>
                      <a:endParaRPr lang="en-US" sz="1800">
                        <a:latin typeface="Times New Roman"/>
                        <a:ea typeface="Times New Roman"/>
                      </a:endParaRPr>
                    </a:p>
                  </a:txBody>
                  <a:tcPr marL="68580" marR="68580" marT="0" marB="0"/>
                </a:tc>
                <a:tc>
                  <a:txBody>
                    <a:bodyPr/>
                    <a:lstStyle/>
                    <a:p>
                      <a:pPr marL="0" marR="0">
                        <a:spcBef>
                          <a:spcPts val="0"/>
                        </a:spcBef>
                        <a:spcAft>
                          <a:spcPts val="0"/>
                        </a:spcAft>
                      </a:pPr>
                      <a:r>
                        <a:rPr lang="en-US" sz="1800" dirty="0">
                          <a:latin typeface="Calibri"/>
                          <a:ea typeface="Times New Roman"/>
                        </a:rPr>
                        <a:t>35%</a:t>
                      </a:r>
                      <a:endParaRPr lang="en-US" sz="1800" dirty="0">
                        <a:latin typeface="Times New Roman"/>
                        <a:ea typeface="Times New Roman"/>
                      </a:endParaRPr>
                    </a:p>
                  </a:txBody>
                  <a:tcPr marL="68580" marR="68580" marT="0" marB="0"/>
                </a:tc>
              </a:tr>
              <a:tr h="370840">
                <a:tc>
                  <a:txBody>
                    <a:bodyPr/>
                    <a:lstStyle/>
                    <a:p>
                      <a:pPr marL="0" marR="0">
                        <a:spcBef>
                          <a:spcPts val="0"/>
                        </a:spcBef>
                        <a:spcAft>
                          <a:spcPts val="0"/>
                        </a:spcAft>
                      </a:pPr>
                      <a:r>
                        <a:rPr lang="en-US" sz="1800">
                          <a:latin typeface="Calibri"/>
                          <a:ea typeface="Times New Roman"/>
                        </a:rPr>
                        <a:t>Final</a:t>
                      </a:r>
                      <a:endParaRPr lang="en-US" sz="1800">
                        <a:latin typeface="Times New Roman"/>
                        <a:ea typeface="Times New Roman"/>
                      </a:endParaRPr>
                    </a:p>
                  </a:txBody>
                  <a:tcPr marL="68580" marR="68580" marT="0" marB="0"/>
                </a:tc>
                <a:tc>
                  <a:txBody>
                    <a:bodyPr/>
                    <a:lstStyle/>
                    <a:p>
                      <a:pPr marL="0" marR="0">
                        <a:spcBef>
                          <a:spcPts val="0"/>
                        </a:spcBef>
                        <a:spcAft>
                          <a:spcPts val="0"/>
                        </a:spcAft>
                      </a:pPr>
                      <a:r>
                        <a:rPr lang="en-US" sz="1800">
                          <a:latin typeface="Calibri"/>
                          <a:ea typeface="Times New Roman"/>
                        </a:rPr>
                        <a:t>10%</a:t>
                      </a:r>
                      <a:endParaRPr lang="en-US" sz="1800">
                        <a:latin typeface="Times New Roman"/>
                        <a:ea typeface="Times New Roman"/>
                      </a:endParaRPr>
                    </a:p>
                  </a:txBody>
                  <a:tcPr marL="68580" marR="68580" marT="0" marB="0"/>
                </a:tc>
              </a:tr>
              <a:tr h="370840">
                <a:tc>
                  <a:txBody>
                    <a:bodyPr/>
                    <a:lstStyle/>
                    <a:p>
                      <a:pPr marL="0" marR="0">
                        <a:spcBef>
                          <a:spcPts val="0"/>
                        </a:spcBef>
                        <a:spcAft>
                          <a:spcPts val="0"/>
                        </a:spcAft>
                      </a:pPr>
                      <a:r>
                        <a:rPr lang="en-US" sz="1800">
                          <a:latin typeface="Calibri"/>
                          <a:ea typeface="Times New Roman"/>
                        </a:rPr>
                        <a:t>TOTAL</a:t>
                      </a:r>
                      <a:endParaRPr lang="en-US" sz="1800">
                        <a:latin typeface="Times New Roman"/>
                        <a:ea typeface="Times New Roman"/>
                      </a:endParaRPr>
                    </a:p>
                  </a:txBody>
                  <a:tcPr marL="68580" marR="68580" marT="0" marB="0"/>
                </a:tc>
                <a:tc>
                  <a:txBody>
                    <a:bodyPr/>
                    <a:lstStyle/>
                    <a:p>
                      <a:pPr marL="0" marR="0">
                        <a:spcBef>
                          <a:spcPts val="0"/>
                        </a:spcBef>
                        <a:spcAft>
                          <a:spcPts val="0"/>
                        </a:spcAft>
                      </a:pPr>
                      <a:r>
                        <a:rPr lang="en-US" sz="1800" dirty="0">
                          <a:latin typeface="Calibri"/>
                          <a:ea typeface="Times New Roman"/>
                        </a:rPr>
                        <a:t>100%</a:t>
                      </a:r>
                      <a:endParaRPr lang="en-US" sz="1800" dirty="0">
                        <a:latin typeface="Times New Roman"/>
                        <a:ea typeface="Times New Roman"/>
                      </a:endParaRPr>
                    </a:p>
                  </a:txBody>
                  <a:tcPr marL="68580" marR="68580" marT="0" marB="0"/>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course</a:t>
            </a:r>
            <a:endParaRPr lang="en-US" dirty="0"/>
          </a:p>
        </p:txBody>
      </p:sp>
      <p:sp>
        <p:nvSpPr>
          <p:cNvPr id="3" name="Content Placeholder 2"/>
          <p:cNvSpPr>
            <a:spLocks noGrp="1"/>
          </p:cNvSpPr>
          <p:nvPr>
            <p:ph idx="1"/>
          </p:nvPr>
        </p:nvSpPr>
        <p:spPr/>
        <p:txBody>
          <a:bodyPr/>
          <a:lstStyle/>
          <a:p>
            <a:r>
              <a:rPr lang="en-US" b="1" dirty="0"/>
              <a:t>Course</a:t>
            </a:r>
            <a:r>
              <a:rPr lang="en-US" dirty="0"/>
              <a:t>: Speech 111: Public Speaking</a:t>
            </a:r>
          </a:p>
          <a:p>
            <a:r>
              <a:rPr lang="en-US" b="1" dirty="0"/>
              <a:t>Teacher</a:t>
            </a:r>
            <a:r>
              <a:rPr lang="en-US" dirty="0"/>
              <a:t>: Ameena Amdahl-Mason</a:t>
            </a:r>
          </a:p>
          <a:p>
            <a:r>
              <a:rPr lang="en-US" b="1" dirty="0" smtClean="0"/>
              <a:t>Textbook</a:t>
            </a:r>
            <a:r>
              <a:rPr lang="en-US" b="1" dirty="0"/>
              <a:t>:</a:t>
            </a:r>
            <a:r>
              <a:rPr lang="en-US" dirty="0"/>
              <a:t> </a:t>
            </a:r>
            <a:r>
              <a:rPr lang="en-US" u="sng" dirty="0"/>
              <a:t>Mastering Public Speaking</a:t>
            </a:r>
            <a:r>
              <a:rPr lang="en-US" dirty="0"/>
              <a:t> (5</a:t>
            </a:r>
            <a:r>
              <a:rPr lang="en-US" baseline="30000" dirty="0"/>
              <a:t>th</a:t>
            </a:r>
            <a:r>
              <a:rPr lang="en-US" dirty="0"/>
              <a:t> Edition), Boston: </a:t>
            </a:r>
            <a:r>
              <a:rPr lang="en-US" dirty="0" err="1"/>
              <a:t>Allyn</a:t>
            </a:r>
            <a:r>
              <a:rPr lang="en-US" dirty="0"/>
              <a:t> and Bacon</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description</a:t>
            </a:r>
            <a:endParaRPr lang="en-US" dirty="0"/>
          </a:p>
        </p:txBody>
      </p:sp>
      <p:sp>
        <p:nvSpPr>
          <p:cNvPr id="3" name="Content Placeholder 2"/>
          <p:cNvSpPr>
            <a:spLocks noGrp="1"/>
          </p:cNvSpPr>
          <p:nvPr>
            <p:ph idx="1"/>
          </p:nvPr>
        </p:nvSpPr>
        <p:spPr/>
        <p:txBody>
          <a:bodyPr/>
          <a:lstStyle/>
          <a:p>
            <a:r>
              <a:rPr lang="en-US" dirty="0"/>
              <a:t>This course is designed to teach students the essential steps in preparing and delivering oral messages.  All methods of instruction in this course are intended to foster, practice, and improve the student’s public speaking ability.  Through reading, listening, written work, discussion, brainstorming, research, reflection, and performance, students will be taught how to prepare and deliver several speeches.  The end goal of class activities is to equip students with public speaking skills they may use in all walks of life.  All North Clackamas School District graduation standards required speeches will be covered in this class.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objectives</a:t>
            </a:r>
            <a:endParaRPr lang="en-US" dirty="0"/>
          </a:p>
        </p:txBody>
      </p:sp>
      <p:sp>
        <p:nvSpPr>
          <p:cNvPr id="3" name="Content Placeholder 2"/>
          <p:cNvSpPr>
            <a:spLocks noGrp="1"/>
          </p:cNvSpPr>
          <p:nvPr>
            <p:ph idx="1"/>
          </p:nvPr>
        </p:nvSpPr>
        <p:spPr/>
        <p:txBody>
          <a:bodyPr/>
          <a:lstStyle/>
          <a:p>
            <a:pPr>
              <a:buNone/>
            </a:pPr>
            <a:r>
              <a:rPr lang="en-US" dirty="0"/>
              <a:t>Students will be able to:</a:t>
            </a:r>
          </a:p>
          <a:p>
            <a:pPr lvl="0">
              <a:spcBef>
                <a:spcPts val="0"/>
              </a:spcBef>
            </a:pPr>
            <a:r>
              <a:rPr lang="en-US" dirty="0"/>
              <a:t>Demonstrate an understanding of the components of public speaking.</a:t>
            </a:r>
          </a:p>
          <a:p>
            <a:pPr lvl="0">
              <a:spcBef>
                <a:spcPts val="0"/>
              </a:spcBef>
            </a:pPr>
            <a:r>
              <a:rPr lang="en-US" dirty="0"/>
              <a:t>Prepare and perform speeches appropriate for public presentation.</a:t>
            </a:r>
          </a:p>
          <a:p>
            <a:pPr lvl="0">
              <a:spcBef>
                <a:spcPts val="0"/>
              </a:spcBef>
            </a:pPr>
            <a:r>
              <a:rPr lang="en-US" dirty="0"/>
              <a:t>Demonstrate critical listening skills.	</a:t>
            </a:r>
          </a:p>
          <a:p>
            <a:pPr lvl="0">
              <a:spcBef>
                <a:spcPts val="0"/>
              </a:spcBef>
            </a:pPr>
            <a:r>
              <a:rPr lang="en-US" dirty="0"/>
              <a:t>Show familiarity with a variety of speaking genres.</a:t>
            </a:r>
          </a:p>
          <a:p>
            <a:pPr lvl="0">
              <a:spcBef>
                <a:spcPts val="0"/>
              </a:spcBef>
            </a:pPr>
            <a:r>
              <a:rPr lang="en-US" dirty="0"/>
              <a:t>Research speech topics and organize research into a variety of speech genres. </a:t>
            </a:r>
          </a:p>
          <a:p>
            <a:pPr lvl="0">
              <a:spcBef>
                <a:spcPts val="0"/>
              </a:spcBef>
            </a:pPr>
            <a:r>
              <a:rPr lang="en-US" dirty="0"/>
              <a:t>Understand their strengths and weaknesses in delivering speeches that will help them become better speakers.</a:t>
            </a:r>
          </a:p>
          <a:p>
            <a:pPr lvl="0">
              <a:spcBef>
                <a:spcPts val="0"/>
              </a:spcBef>
            </a:pPr>
            <a:r>
              <a:rPr lang="en-US" dirty="0"/>
              <a:t>Demonstrate critical listening skills when listening to other speeches by looking for the evidence to support claims made by the speakers.</a:t>
            </a:r>
          </a:p>
          <a:p>
            <a:pPr lvl="0">
              <a:spcBef>
                <a:spcPts val="0"/>
              </a:spcBef>
            </a:pPr>
            <a:r>
              <a:rPr lang="en-US" dirty="0"/>
              <a:t>Understand the difference between verbal and nonverbal communication and the impact of both within communication.</a:t>
            </a:r>
          </a:p>
          <a:p>
            <a:pPr>
              <a:spcBef>
                <a:spcPts val="0"/>
              </a:spcBef>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learning outcomes</a:t>
            </a:r>
            <a:endParaRPr lang="en-US" dirty="0"/>
          </a:p>
        </p:txBody>
      </p:sp>
      <p:sp>
        <p:nvSpPr>
          <p:cNvPr id="3" name="Content Placeholder 2"/>
          <p:cNvSpPr>
            <a:spLocks noGrp="1"/>
          </p:cNvSpPr>
          <p:nvPr>
            <p:ph idx="1"/>
          </p:nvPr>
        </p:nvSpPr>
        <p:spPr/>
        <p:txBody>
          <a:bodyPr/>
          <a:lstStyle/>
          <a:p>
            <a:pPr>
              <a:buNone/>
            </a:pPr>
            <a:r>
              <a:rPr lang="en-US" dirty="0"/>
              <a:t>Upon successful completion of this course, the student should be able to do the following:</a:t>
            </a:r>
          </a:p>
          <a:p>
            <a:pPr lvl="0">
              <a:spcBef>
                <a:spcPts val="0"/>
              </a:spcBef>
            </a:pPr>
            <a:r>
              <a:rPr lang="en-US" dirty="0"/>
              <a:t>Identify the elements of the process of communication orally and in writing.</a:t>
            </a:r>
          </a:p>
          <a:p>
            <a:pPr lvl="0">
              <a:spcBef>
                <a:spcPts val="0"/>
              </a:spcBef>
            </a:pPr>
            <a:r>
              <a:rPr lang="en-US" dirty="0"/>
              <a:t>Focus, outline and organize oral messages for delivery.</a:t>
            </a:r>
          </a:p>
          <a:p>
            <a:pPr lvl="0">
              <a:spcBef>
                <a:spcPts val="0"/>
              </a:spcBef>
            </a:pPr>
            <a:r>
              <a:rPr lang="en-US" dirty="0"/>
              <a:t>Prepare and perform variety of speeches including, but not limited to, introductory, informative, and persuasive.</a:t>
            </a:r>
          </a:p>
          <a:p>
            <a:pPr lvl="0">
              <a:spcBef>
                <a:spcPts val="0"/>
              </a:spcBef>
            </a:pPr>
            <a:r>
              <a:rPr lang="en-US" dirty="0"/>
              <a:t>Research, differentiate, and select credible sources to support oral messages.</a:t>
            </a:r>
          </a:p>
          <a:p>
            <a:pPr lvl="0">
              <a:spcBef>
                <a:spcPts val="0"/>
              </a:spcBef>
            </a:pPr>
            <a:r>
              <a:rPr lang="en-US" dirty="0"/>
              <a:t>Discuss and effectively prepare different types of supporting materials, including Power Point presentations and visual displays.</a:t>
            </a:r>
          </a:p>
          <a:p>
            <a:pPr lvl="0">
              <a:spcBef>
                <a:spcPts val="0"/>
              </a:spcBef>
            </a:pPr>
            <a:r>
              <a:rPr lang="en-US" dirty="0"/>
              <a:t>Describe and use strategies to combat speaker anxiety</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responsibilities</a:t>
            </a:r>
            <a:endParaRPr lang="en-US" dirty="0"/>
          </a:p>
        </p:txBody>
      </p:sp>
      <p:sp>
        <p:nvSpPr>
          <p:cNvPr id="3" name="Content Placeholder 2"/>
          <p:cNvSpPr>
            <a:spLocks noGrp="1"/>
          </p:cNvSpPr>
          <p:nvPr>
            <p:ph idx="1"/>
          </p:nvPr>
        </p:nvSpPr>
        <p:spPr/>
        <p:txBody>
          <a:bodyPr/>
          <a:lstStyle/>
          <a:p>
            <a:r>
              <a:rPr lang="en-US" dirty="0"/>
              <a:t>As a student of CMC, I expect you to adhere to the policies of the school, as outlined by the Student Handbook (located on the website).  You are responsible for the assignments in this class and to communicate any questions, comments or concerns you have to me.  Acceptable means of communication include an appointment, e-mail, voicemail or through online discussion forums/blogs.  Use of correct grammar and punctuation is required in all written communications.  </a:t>
            </a:r>
          </a:p>
          <a:p>
            <a:r>
              <a:rPr lang="en-US" dirty="0"/>
              <a:t>Plagiarism, cheating and collusion are prohibited at CMC.  Students who fail to observe these standards are subject to disciplinary action.  Please refer to the CMC Student Handbook for further definitions and consequences of these behaviors, available at: www.clackamasmiddlecollege.org</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responsibilities</a:t>
            </a:r>
            <a:endParaRPr lang="en-US" dirty="0"/>
          </a:p>
        </p:txBody>
      </p:sp>
      <p:sp>
        <p:nvSpPr>
          <p:cNvPr id="3" name="Content Placeholder 2"/>
          <p:cNvSpPr>
            <a:spLocks noGrp="1"/>
          </p:cNvSpPr>
          <p:nvPr>
            <p:ph idx="1"/>
          </p:nvPr>
        </p:nvSpPr>
        <p:spPr/>
        <p:txBody>
          <a:bodyPr/>
          <a:lstStyle/>
          <a:p>
            <a:pPr>
              <a:buNone/>
            </a:pPr>
            <a:r>
              <a:rPr lang="en-US" b="1" dirty="0"/>
              <a:t>Attendance:</a:t>
            </a:r>
            <a:r>
              <a:rPr lang="en-US" dirty="0"/>
              <a:t>  </a:t>
            </a:r>
            <a:endParaRPr lang="en-US" dirty="0" smtClean="0"/>
          </a:p>
          <a:p>
            <a:r>
              <a:rPr lang="en-US" dirty="0" smtClean="0"/>
              <a:t>Attending </a:t>
            </a:r>
            <a:r>
              <a:rPr lang="en-US" dirty="0"/>
              <a:t>class daily will impact a student’s opportunity to learn in a positive manner and should result in mastery of skills, benchmarks and standards mentioned above</a:t>
            </a:r>
            <a:r>
              <a:rPr lang="en-US" dirty="0" smtClean="0"/>
              <a:t>.</a:t>
            </a:r>
            <a:r>
              <a:rPr lang="en-US" dirty="0"/>
              <a:t> </a:t>
            </a:r>
          </a:p>
          <a:p>
            <a:pPr>
              <a:buNone/>
            </a:pPr>
            <a:r>
              <a:rPr lang="en-US" b="1" dirty="0"/>
              <a:t>Class participation:</a:t>
            </a:r>
            <a:r>
              <a:rPr lang="en-US" dirty="0"/>
              <a:t> </a:t>
            </a:r>
            <a:endParaRPr lang="en-US" dirty="0" smtClean="0"/>
          </a:p>
          <a:p>
            <a:r>
              <a:rPr lang="en-US" dirty="0" smtClean="0"/>
              <a:t>Class </a:t>
            </a:r>
            <a:r>
              <a:rPr lang="en-US" dirty="0"/>
              <a:t>participation will result in a greater understanding of the subject matter and will help in skill development.  This includes classroom or online discussions, group work, project or other participation requirements that impact student’s opportunity to learn.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Electronic devices and other policies</a:t>
            </a:r>
            <a:endParaRPr lang="en-US" dirty="0"/>
          </a:p>
        </p:txBody>
      </p:sp>
      <p:sp>
        <p:nvSpPr>
          <p:cNvPr id="3" name="Content Placeholder 2"/>
          <p:cNvSpPr>
            <a:spLocks noGrp="1"/>
          </p:cNvSpPr>
          <p:nvPr>
            <p:ph idx="1"/>
          </p:nvPr>
        </p:nvSpPr>
        <p:spPr/>
        <p:txBody>
          <a:bodyPr/>
          <a:lstStyle/>
          <a:p>
            <a:r>
              <a:rPr lang="en-US" dirty="0"/>
              <a:t>Cell phones, iPods and other relevant or irrelevant electronic devices are not to interfere with the learning environment unless these electronic devices are being used for a class assignment.  The instructor reserves the right to take any devices that pose a problem.  If a device is taken, then it will be returned in a timely fashion with a discussion about classroom expectations.  If problem persists then disciplinary action may be taken.   </a:t>
            </a:r>
          </a:p>
          <a:p>
            <a:r>
              <a:rPr lang="en-US" b="1" dirty="0"/>
              <a:t>Other Policies:</a:t>
            </a:r>
            <a:r>
              <a:rPr lang="en-US" dirty="0"/>
              <a:t>  Refer to the CMC Student Handbook</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Instructor responsibilities </a:t>
            </a:r>
            <a:endParaRPr lang="en-US" dirty="0"/>
          </a:p>
        </p:txBody>
      </p:sp>
      <p:sp>
        <p:nvSpPr>
          <p:cNvPr id="3" name="Content Placeholder 2"/>
          <p:cNvSpPr>
            <a:spLocks noGrp="1"/>
          </p:cNvSpPr>
          <p:nvPr>
            <p:ph idx="1"/>
          </p:nvPr>
        </p:nvSpPr>
        <p:spPr/>
        <p:txBody>
          <a:bodyPr/>
          <a:lstStyle/>
          <a:p>
            <a:r>
              <a:rPr lang="en-US" dirty="0" smtClean="0"/>
              <a:t>As </a:t>
            </a:r>
            <a:r>
              <a:rPr lang="en-US" dirty="0"/>
              <a:t>your instructor, I commit to communicating openly and frequently with you about this class.  I will maintain a professional, safe learning environment adhering to the policies of CMC.  You can expect a reply to communication, be it via e-mail, through online discussions, voicemail or in person, within 24-48 business hours</a:t>
            </a:r>
            <a:r>
              <a:rPr lang="en-US" dirty="0" smtClean="0"/>
              <a:t>.</a:t>
            </a:r>
            <a:r>
              <a:rPr lang="en-US" dirty="0"/>
              <a:t> </a:t>
            </a:r>
          </a:p>
          <a:p>
            <a:r>
              <a:rPr lang="en-US" b="1" dirty="0"/>
              <a:t>Syllabus Changes:</a:t>
            </a:r>
            <a:r>
              <a:rPr lang="en-US" dirty="0"/>
              <a:t>  As your instructor, I retain the right to make changes based on the timeline of the class, feedback from learners and/or logistical issues and will inform you as soon as a change is made.</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arent Bill of Rights presentation">
  <a:themeElements>
    <a:clrScheme name="Parent Bill of Rights presentation 8">
      <a:dk1>
        <a:srgbClr xmlns:mc="http://schemas.openxmlformats.org/markup-compatibility/2006" xmlns:a14="http://schemas.microsoft.com/office/drawing/2010/main" val="292929"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CC9900" mc:Ignorable=""/>
      </a:accent1>
      <a:accent2>
        <a:srgbClr xmlns:mc="http://schemas.openxmlformats.org/markup-compatibility/2006" xmlns:a14="http://schemas.microsoft.com/office/drawing/2010/main" val="CCCC99"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212121" mc:Ignorable=""/>
      </a:accent4>
      <a:accent5>
        <a:srgbClr xmlns:mc="http://schemas.openxmlformats.org/markup-compatibility/2006" xmlns:a14="http://schemas.microsoft.com/office/drawing/2010/main" val="E2CAAA" mc:Ignorable=""/>
      </a:accent5>
      <a:accent6>
        <a:srgbClr xmlns:mc="http://schemas.openxmlformats.org/markup-compatibility/2006" xmlns:a14="http://schemas.microsoft.com/office/drawing/2010/main" val="B9B98A" mc:Ignorable=""/>
      </a:accent6>
      <a:hlink>
        <a:srgbClr xmlns:mc="http://schemas.openxmlformats.org/markup-compatibility/2006" xmlns:a14="http://schemas.microsoft.com/office/drawing/2010/main" val="999933" mc:Ignorable=""/>
      </a:hlink>
      <a:folHlink>
        <a:srgbClr xmlns:mc="http://schemas.openxmlformats.org/markup-compatibility/2006" xmlns:a14="http://schemas.microsoft.com/office/drawing/2010/main" val="B2B2B2" mc:Ignorable=""/>
      </a:folHlink>
    </a:clrScheme>
    <a:fontScheme name="Parent Bill of Rights presentation">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arent Bill of Rights presentation 1">
        <a:dk1>
          <a:srgbClr xmlns:mc="http://schemas.openxmlformats.org/markup-compatibility/2006" xmlns:a14="http://schemas.microsoft.com/office/drawing/2010/main" val="080808" mc:Ignorable=""/>
        </a:dk1>
        <a:lt1>
          <a:srgbClr xmlns:mc="http://schemas.openxmlformats.org/markup-compatibility/2006" xmlns:a14="http://schemas.microsoft.com/office/drawing/2010/main" val="F8F8F8" mc:Ignorable=""/>
        </a:lt1>
        <a:dk2>
          <a:srgbClr xmlns:mc="http://schemas.openxmlformats.org/markup-compatibility/2006" xmlns:a14="http://schemas.microsoft.com/office/drawing/2010/main" val="330000"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FF9900" mc:Ignorable=""/>
        </a:accent1>
        <a:accent2>
          <a:srgbClr xmlns:mc="http://schemas.openxmlformats.org/markup-compatibility/2006" xmlns:a14="http://schemas.microsoft.com/office/drawing/2010/main" val="CC3300" mc:Ignorable=""/>
        </a:accent2>
        <a:accent3>
          <a:srgbClr xmlns:mc="http://schemas.openxmlformats.org/markup-compatibility/2006" xmlns:a14="http://schemas.microsoft.com/office/drawing/2010/main" val="ADAAAA" mc:Ignorable=""/>
        </a:accent3>
        <a:accent4>
          <a:srgbClr xmlns:mc="http://schemas.openxmlformats.org/markup-compatibility/2006" xmlns:a14="http://schemas.microsoft.com/office/drawing/2010/main" val="D4D4D4" mc:Ignorable=""/>
        </a:accent4>
        <a:accent5>
          <a:srgbClr xmlns:mc="http://schemas.openxmlformats.org/markup-compatibility/2006" xmlns:a14="http://schemas.microsoft.com/office/drawing/2010/main" val="FFCAAA" mc:Ignorable=""/>
        </a:accent5>
        <a:accent6>
          <a:srgbClr xmlns:mc="http://schemas.openxmlformats.org/markup-compatibility/2006" xmlns:a14="http://schemas.microsoft.com/office/drawing/2010/main" val="B92D00" mc:Ignorable=""/>
        </a:accent6>
        <a:hlink>
          <a:srgbClr xmlns:mc="http://schemas.openxmlformats.org/markup-compatibility/2006" xmlns:a14="http://schemas.microsoft.com/office/drawing/2010/main" val="CC6600" mc:Ignorable=""/>
        </a:hlink>
        <a:folHlink>
          <a:srgbClr xmlns:mc="http://schemas.openxmlformats.org/markup-compatibility/2006" xmlns:a14="http://schemas.microsoft.com/office/drawing/2010/main" val="B2B282" mc:Ignorable=""/>
        </a:folHlink>
      </a:clrScheme>
      <a:clrMap bg1="dk2" tx1="lt1" bg2="dk1" tx2="lt2" accent1="accent1" accent2="accent2" accent3="accent3" accent4="accent4" accent5="accent5" accent6="accent6" hlink="hlink" folHlink="folHlink"/>
    </a:extraClrScheme>
    <a:extraClrScheme>
      <a:clrScheme name="Parent Bill of Rights presentation 2">
        <a:dk1>
          <a:srgbClr xmlns:mc="http://schemas.openxmlformats.org/markup-compatibility/2006" xmlns:a14="http://schemas.microsoft.com/office/drawing/2010/main" val="333333" mc:Ignorable=""/>
        </a:dk1>
        <a:lt1>
          <a:srgbClr xmlns:mc="http://schemas.openxmlformats.org/markup-compatibility/2006" xmlns:a14="http://schemas.microsoft.com/office/drawing/2010/main" val="F8F8F8" mc:Ignorable=""/>
        </a:lt1>
        <a:dk2>
          <a:srgbClr xmlns:mc="http://schemas.openxmlformats.org/markup-compatibility/2006" xmlns:a14="http://schemas.microsoft.com/office/drawing/2010/main" val="800000"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CC9900" mc:Ignorable=""/>
        </a:accent1>
        <a:accent2>
          <a:srgbClr xmlns:mc="http://schemas.openxmlformats.org/markup-compatibility/2006" xmlns:a14="http://schemas.microsoft.com/office/drawing/2010/main" val="666666" mc:Ignorable=""/>
        </a:accent2>
        <a:accent3>
          <a:srgbClr xmlns:mc="http://schemas.openxmlformats.org/markup-compatibility/2006" xmlns:a14="http://schemas.microsoft.com/office/drawing/2010/main" val="C0AAAA" mc:Ignorable=""/>
        </a:accent3>
        <a:accent4>
          <a:srgbClr xmlns:mc="http://schemas.openxmlformats.org/markup-compatibility/2006" xmlns:a14="http://schemas.microsoft.com/office/drawing/2010/main" val="D4D4D4" mc:Ignorable=""/>
        </a:accent4>
        <a:accent5>
          <a:srgbClr xmlns:mc="http://schemas.openxmlformats.org/markup-compatibility/2006" xmlns:a14="http://schemas.microsoft.com/office/drawing/2010/main" val="E2CAAA" mc:Ignorable=""/>
        </a:accent5>
        <a:accent6>
          <a:srgbClr xmlns:mc="http://schemas.openxmlformats.org/markup-compatibility/2006" xmlns:a14="http://schemas.microsoft.com/office/drawing/2010/main" val="5C5C5C" mc:Ignorable=""/>
        </a:accent6>
        <a:hlink>
          <a:srgbClr xmlns:mc="http://schemas.openxmlformats.org/markup-compatibility/2006" xmlns:a14="http://schemas.microsoft.com/office/drawing/2010/main" val="CC6600" mc:Ignorable=""/>
        </a:hlink>
        <a:folHlink>
          <a:srgbClr xmlns:mc="http://schemas.openxmlformats.org/markup-compatibility/2006" xmlns:a14="http://schemas.microsoft.com/office/drawing/2010/main" val="95A587" mc:Ignorable=""/>
        </a:folHlink>
      </a:clrScheme>
      <a:clrMap bg1="dk2" tx1="lt1" bg2="dk1" tx2="lt2" accent1="accent1" accent2="accent2" accent3="accent3" accent4="accent4" accent5="accent5" accent6="accent6" hlink="hlink" folHlink="folHlink"/>
    </a:extraClrScheme>
    <a:extraClrScheme>
      <a:clrScheme name="Parent Bill of Rights presentation 3">
        <a:dk1>
          <a:srgbClr xmlns:mc="http://schemas.openxmlformats.org/markup-compatibility/2006" xmlns:a14="http://schemas.microsoft.com/office/drawing/2010/main" val="5F5F5F" mc:Ignorable=""/>
        </a:dk1>
        <a:lt1>
          <a:srgbClr xmlns:mc="http://schemas.openxmlformats.org/markup-compatibility/2006" xmlns:a14="http://schemas.microsoft.com/office/drawing/2010/main" val="A4BEE0" mc:Ignorable=""/>
        </a:lt1>
        <a:dk2>
          <a:srgbClr xmlns:mc="http://schemas.openxmlformats.org/markup-compatibility/2006" xmlns:a14="http://schemas.microsoft.com/office/drawing/2010/main" val="013253"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588480" mc:Ignorable=""/>
        </a:accent1>
        <a:accent2>
          <a:srgbClr xmlns:mc="http://schemas.openxmlformats.org/markup-compatibility/2006" xmlns:a14="http://schemas.microsoft.com/office/drawing/2010/main" val="6600FF" mc:Ignorable=""/>
        </a:accent2>
        <a:accent3>
          <a:srgbClr xmlns:mc="http://schemas.openxmlformats.org/markup-compatibility/2006" xmlns:a14="http://schemas.microsoft.com/office/drawing/2010/main" val="AAADB3" mc:Ignorable=""/>
        </a:accent3>
        <a:accent4>
          <a:srgbClr xmlns:mc="http://schemas.openxmlformats.org/markup-compatibility/2006" xmlns:a14="http://schemas.microsoft.com/office/drawing/2010/main" val="8BA2BF" mc:Ignorable=""/>
        </a:accent4>
        <a:accent5>
          <a:srgbClr xmlns:mc="http://schemas.openxmlformats.org/markup-compatibility/2006" xmlns:a14="http://schemas.microsoft.com/office/drawing/2010/main" val="B4C2C0" mc:Ignorable=""/>
        </a:accent5>
        <a:accent6>
          <a:srgbClr xmlns:mc="http://schemas.openxmlformats.org/markup-compatibility/2006" xmlns:a14="http://schemas.microsoft.com/office/drawing/2010/main" val="5C00E7" mc:Ignorable=""/>
        </a:accent6>
        <a:hlink>
          <a:srgbClr xmlns:mc="http://schemas.openxmlformats.org/markup-compatibility/2006" xmlns:a14="http://schemas.microsoft.com/office/drawing/2010/main" val="CCCC00" mc:Ignorable=""/>
        </a:hlink>
        <a:folHlink>
          <a:srgbClr xmlns:mc="http://schemas.openxmlformats.org/markup-compatibility/2006" xmlns:a14="http://schemas.microsoft.com/office/drawing/2010/main" val="5F5F5F" mc:Ignorable=""/>
        </a:folHlink>
      </a:clrScheme>
      <a:clrMap bg1="dk2" tx1="lt1" bg2="dk1" tx2="lt2" accent1="accent1" accent2="accent2" accent3="accent3" accent4="accent4" accent5="accent5" accent6="accent6" hlink="hlink" folHlink="folHlink"/>
    </a:extraClrScheme>
    <a:extraClrScheme>
      <a:clrScheme name="Parent Bill of Rights presentation 4">
        <a:dk1>
          <a:srgbClr xmlns:mc="http://schemas.openxmlformats.org/markup-compatibility/2006" xmlns:a14="http://schemas.microsoft.com/office/drawing/2010/main" val="003300" mc:Ignorable=""/>
        </a:dk1>
        <a:lt1>
          <a:srgbClr xmlns:mc="http://schemas.openxmlformats.org/markup-compatibility/2006" xmlns:a14="http://schemas.microsoft.com/office/drawing/2010/main" val="F8F8F8" mc:Ignorable=""/>
        </a:lt1>
        <a:dk2>
          <a:srgbClr xmlns:mc="http://schemas.openxmlformats.org/markup-compatibility/2006" xmlns:a14="http://schemas.microsoft.com/office/drawing/2010/main" val="3D4A1C"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99CC00" mc:Ignorable=""/>
        </a:accent1>
        <a:accent2>
          <a:srgbClr xmlns:mc="http://schemas.openxmlformats.org/markup-compatibility/2006" xmlns:a14="http://schemas.microsoft.com/office/drawing/2010/main" val="669900" mc:Ignorable=""/>
        </a:accent2>
        <a:accent3>
          <a:srgbClr xmlns:mc="http://schemas.openxmlformats.org/markup-compatibility/2006" xmlns:a14="http://schemas.microsoft.com/office/drawing/2010/main" val="AFB1AB" mc:Ignorable=""/>
        </a:accent3>
        <a:accent4>
          <a:srgbClr xmlns:mc="http://schemas.openxmlformats.org/markup-compatibility/2006" xmlns:a14="http://schemas.microsoft.com/office/drawing/2010/main" val="D4D4D4" mc:Ignorable=""/>
        </a:accent4>
        <a:accent5>
          <a:srgbClr xmlns:mc="http://schemas.openxmlformats.org/markup-compatibility/2006" xmlns:a14="http://schemas.microsoft.com/office/drawing/2010/main" val="CAE2AA" mc:Ignorable=""/>
        </a:accent5>
        <a:accent6>
          <a:srgbClr xmlns:mc="http://schemas.openxmlformats.org/markup-compatibility/2006" xmlns:a14="http://schemas.microsoft.com/office/drawing/2010/main" val="5C8A00" mc:Ignorable=""/>
        </a:accent6>
        <a:hlink>
          <a:srgbClr xmlns:mc="http://schemas.openxmlformats.org/markup-compatibility/2006" xmlns:a14="http://schemas.microsoft.com/office/drawing/2010/main" val="CC9900" mc:Ignorable=""/>
        </a:hlink>
        <a:folHlink>
          <a:srgbClr xmlns:mc="http://schemas.openxmlformats.org/markup-compatibility/2006" xmlns:a14="http://schemas.microsoft.com/office/drawing/2010/main" val="B2B282" mc:Ignorable=""/>
        </a:folHlink>
      </a:clrScheme>
      <a:clrMap bg1="dk2" tx1="lt1" bg2="dk1" tx2="lt2" accent1="accent1" accent2="accent2" accent3="accent3" accent4="accent4" accent5="accent5" accent6="accent6" hlink="hlink" folHlink="folHlink"/>
    </a:extraClrScheme>
    <a:extraClrScheme>
      <a:clrScheme name="Parent Bill of Rights presentation 5">
        <a:dk1>
          <a:srgbClr xmlns:mc="http://schemas.openxmlformats.org/markup-compatibility/2006" xmlns:a14="http://schemas.microsoft.com/office/drawing/2010/main" val="333333" mc:Ignorable=""/>
        </a:dk1>
        <a:lt1>
          <a:srgbClr xmlns:mc="http://schemas.openxmlformats.org/markup-compatibility/2006" xmlns:a14="http://schemas.microsoft.com/office/drawing/2010/main" val="F8F8F8" mc:Ignorable=""/>
        </a:lt1>
        <a:dk2>
          <a:srgbClr xmlns:mc="http://schemas.openxmlformats.org/markup-compatibility/2006" xmlns:a14="http://schemas.microsoft.com/office/drawing/2010/main" val="005D8C"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00CC99" mc:Ignorable=""/>
        </a:accent1>
        <a:accent2>
          <a:srgbClr xmlns:mc="http://schemas.openxmlformats.org/markup-compatibility/2006" xmlns:a14="http://schemas.microsoft.com/office/drawing/2010/main" val="0099CC" mc:Ignorable=""/>
        </a:accent2>
        <a:accent3>
          <a:srgbClr xmlns:mc="http://schemas.openxmlformats.org/markup-compatibility/2006" xmlns:a14="http://schemas.microsoft.com/office/drawing/2010/main" val="AAB6C5" mc:Ignorable=""/>
        </a:accent3>
        <a:accent4>
          <a:srgbClr xmlns:mc="http://schemas.openxmlformats.org/markup-compatibility/2006" xmlns:a14="http://schemas.microsoft.com/office/drawing/2010/main" val="D4D4D4" mc:Ignorable=""/>
        </a:accent4>
        <a:accent5>
          <a:srgbClr xmlns:mc="http://schemas.openxmlformats.org/markup-compatibility/2006" xmlns:a14="http://schemas.microsoft.com/office/drawing/2010/main" val="AAE2CA" mc:Ignorable=""/>
        </a:accent5>
        <a:accent6>
          <a:srgbClr xmlns:mc="http://schemas.openxmlformats.org/markup-compatibility/2006" xmlns:a14="http://schemas.microsoft.com/office/drawing/2010/main" val="008AB9" mc:Ignorable=""/>
        </a:accent6>
        <a:hlink>
          <a:srgbClr xmlns:mc="http://schemas.openxmlformats.org/markup-compatibility/2006" xmlns:a14="http://schemas.microsoft.com/office/drawing/2010/main" val="FFCC00" mc:Ignorable=""/>
        </a:hlink>
        <a:folHlink>
          <a:srgbClr xmlns:mc="http://schemas.openxmlformats.org/markup-compatibility/2006" xmlns:a14="http://schemas.microsoft.com/office/drawing/2010/main" val="D8D48C" mc:Ignorable=""/>
        </a:folHlink>
      </a:clrScheme>
      <a:clrMap bg1="dk2" tx1="lt1" bg2="dk1" tx2="lt2" accent1="accent1" accent2="accent2" accent3="accent3" accent4="accent4" accent5="accent5" accent6="accent6" hlink="hlink" folHlink="folHlink"/>
    </a:extraClrScheme>
    <a:extraClrScheme>
      <a:clrScheme name="Parent Bill of Rights presentation 6">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ECAE00" mc:Ignorable=""/>
        </a:lt1>
        <a:dk2>
          <a:srgbClr xmlns:mc="http://schemas.openxmlformats.org/markup-compatibility/2006" xmlns:a14="http://schemas.microsoft.com/office/drawing/2010/main" val="FFFFFF" mc:Ignorable=""/>
        </a:dk2>
        <a:lt2>
          <a:srgbClr xmlns:mc="http://schemas.openxmlformats.org/markup-compatibility/2006" xmlns:a14="http://schemas.microsoft.com/office/drawing/2010/main" val="333333" mc:Ignorable=""/>
        </a:lt2>
        <a:accent1>
          <a:srgbClr xmlns:mc="http://schemas.openxmlformats.org/markup-compatibility/2006" xmlns:a14="http://schemas.microsoft.com/office/drawing/2010/main" val="CC6600" mc:Ignorable=""/>
        </a:accent1>
        <a:accent2>
          <a:srgbClr xmlns:mc="http://schemas.openxmlformats.org/markup-compatibility/2006" xmlns:a14="http://schemas.microsoft.com/office/drawing/2010/main" val="BA6D10" mc:Ignorable=""/>
        </a:accent2>
        <a:accent3>
          <a:srgbClr xmlns:mc="http://schemas.openxmlformats.org/markup-compatibility/2006" xmlns:a14="http://schemas.microsoft.com/office/drawing/2010/main" val="F4D3AA"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E2B8AA" mc:Ignorable=""/>
        </a:accent5>
        <a:accent6>
          <a:srgbClr xmlns:mc="http://schemas.openxmlformats.org/markup-compatibility/2006" xmlns:a14="http://schemas.microsoft.com/office/drawing/2010/main" val="A8620D" mc:Ignorable=""/>
        </a:accent6>
        <a:hlink>
          <a:srgbClr xmlns:mc="http://schemas.openxmlformats.org/markup-compatibility/2006" xmlns:a14="http://schemas.microsoft.com/office/drawing/2010/main" val="666633" mc:Ignorable=""/>
        </a:hlink>
        <a:folHlink>
          <a:srgbClr xmlns:mc="http://schemas.openxmlformats.org/markup-compatibility/2006" xmlns:a14="http://schemas.microsoft.com/office/drawing/2010/main" val="8D996D" mc:Ignorable=""/>
        </a:folHlink>
      </a:clrScheme>
      <a:clrMap bg1="lt1" tx1="dk1" bg2="lt2" tx2="dk2" accent1="accent1" accent2="accent2" accent3="accent3" accent4="accent4" accent5="accent5" accent6="accent6" hlink="hlink" folHlink="folHlink"/>
    </a:extraClrScheme>
    <a:extraClrScheme>
      <a:clrScheme name="Parent Bill of Rights presentation 7">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372221"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009999" mc:Ignorable=""/>
        </a:accent1>
        <a:accent2>
          <a:srgbClr xmlns:mc="http://schemas.openxmlformats.org/markup-compatibility/2006" xmlns:a14="http://schemas.microsoft.com/office/drawing/2010/main" val="9AAC98"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AACACA" mc:Ignorable=""/>
        </a:accent5>
        <a:accent6>
          <a:srgbClr xmlns:mc="http://schemas.openxmlformats.org/markup-compatibility/2006" xmlns:a14="http://schemas.microsoft.com/office/drawing/2010/main" val="8B9B89" mc:Ignorable=""/>
        </a:accent6>
        <a:hlink>
          <a:srgbClr xmlns:mc="http://schemas.openxmlformats.org/markup-compatibility/2006" xmlns:a14="http://schemas.microsoft.com/office/drawing/2010/main" val="666699" mc:Ignorable=""/>
        </a:hlink>
        <a:folHlink>
          <a:srgbClr xmlns:mc="http://schemas.openxmlformats.org/markup-compatibility/2006" xmlns:a14="http://schemas.microsoft.com/office/drawing/2010/main" val="B2B2B2" mc:Ignorable=""/>
        </a:folHlink>
      </a:clrScheme>
      <a:clrMap bg1="lt1" tx1="dk1" bg2="lt2" tx2="dk2" accent1="accent1" accent2="accent2" accent3="accent3" accent4="accent4" accent5="accent5" accent6="accent6" hlink="hlink" folHlink="folHlink"/>
    </a:extraClrScheme>
    <a:extraClrScheme>
      <a:clrScheme name="Parent Bill of Rights presentation 8">
        <a:dk1>
          <a:srgbClr xmlns:mc="http://schemas.openxmlformats.org/markup-compatibility/2006" xmlns:a14="http://schemas.microsoft.com/office/drawing/2010/main" val="292929"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CC9900" mc:Ignorable=""/>
        </a:accent1>
        <a:accent2>
          <a:srgbClr xmlns:mc="http://schemas.openxmlformats.org/markup-compatibility/2006" xmlns:a14="http://schemas.microsoft.com/office/drawing/2010/main" val="CCCC99"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212121" mc:Ignorable=""/>
        </a:accent4>
        <a:accent5>
          <a:srgbClr xmlns:mc="http://schemas.openxmlformats.org/markup-compatibility/2006" xmlns:a14="http://schemas.microsoft.com/office/drawing/2010/main" val="E2CAAA" mc:Ignorable=""/>
        </a:accent5>
        <a:accent6>
          <a:srgbClr xmlns:mc="http://schemas.openxmlformats.org/markup-compatibility/2006" xmlns:a14="http://schemas.microsoft.com/office/drawing/2010/main" val="B9B98A" mc:Ignorable=""/>
        </a:accent6>
        <a:hlink>
          <a:srgbClr xmlns:mc="http://schemas.openxmlformats.org/markup-compatibility/2006" xmlns:a14="http://schemas.microsoft.com/office/drawing/2010/main" val="999933" mc:Ignorable=""/>
        </a:hlink>
        <a:folHlink>
          <a:srgbClr xmlns:mc="http://schemas.openxmlformats.org/markup-compatibility/2006" xmlns:a14="http://schemas.microsoft.com/office/drawing/2010/main" val="B2B2B2" mc:Ignorabl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Parent Bill of Rights</Template>
  <TotalTime>75</TotalTime>
  <Words>1034</Words>
  <Application>Microsoft Office PowerPoint</Application>
  <PresentationFormat>On-screen Show (4:3)</PresentationFormat>
  <Paragraphs>88</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Parent Bill of Rights presentation</vt:lpstr>
      <vt:lpstr>Welcome to Speech</vt:lpstr>
      <vt:lpstr>About the course</vt:lpstr>
      <vt:lpstr>Course description</vt:lpstr>
      <vt:lpstr>Course objectives</vt:lpstr>
      <vt:lpstr>Student learning outcomes</vt:lpstr>
      <vt:lpstr>Student responsibilities</vt:lpstr>
      <vt:lpstr>More responsibilities</vt:lpstr>
      <vt:lpstr>Electronic devices and other policies</vt:lpstr>
      <vt:lpstr>Instructor responsibilities </vt:lpstr>
      <vt:lpstr>Expectations regarding written work</vt:lpstr>
      <vt:lpstr>More expectations…</vt:lpstr>
      <vt:lpstr>Speeches</vt:lpstr>
      <vt:lpstr>Reading assignments</vt:lpstr>
      <vt:lpstr>Grading rubric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Speech</dc:title>
  <dc:creator>Ameena</dc:creator>
  <cp:lastModifiedBy>Ameena</cp:lastModifiedBy>
  <cp:revision>5</cp:revision>
  <dcterms:created xsi:type="dcterms:W3CDTF">2008-09-03T17:59:14Z</dcterms:created>
  <dcterms:modified xsi:type="dcterms:W3CDTF">2010-03-29T18:49:52Z</dcterms:modified>
</cp:coreProperties>
</file>